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68" r:id="rId12"/>
    <p:sldId id="269" r:id="rId13"/>
    <p:sldId id="266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22D5319-B6F9-4B76-952B-42BB50E4C585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E92C699-D858-4264-95B1-7975518C62A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D5319-B6F9-4B76-952B-42BB50E4C585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C699-D858-4264-95B1-7975518C62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D5319-B6F9-4B76-952B-42BB50E4C585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C699-D858-4264-95B1-7975518C62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22D5319-B6F9-4B76-952B-42BB50E4C585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92C699-D858-4264-95B1-7975518C62A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22D5319-B6F9-4B76-952B-42BB50E4C585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E92C699-D858-4264-95B1-7975518C62AB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D5319-B6F9-4B76-952B-42BB50E4C585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C699-D858-4264-95B1-7975518C62A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D5319-B6F9-4B76-952B-42BB50E4C585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C699-D858-4264-95B1-7975518C62A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22D5319-B6F9-4B76-952B-42BB50E4C585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92C699-D858-4264-95B1-7975518C62A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D5319-B6F9-4B76-952B-42BB50E4C585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2C699-D858-4264-95B1-7975518C62A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22D5319-B6F9-4B76-952B-42BB50E4C585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E92C699-D858-4264-95B1-7975518C62AB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22D5319-B6F9-4B76-952B-42BB50E4C585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E92C699-D858-4264-95B1-7975518C62AB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22D5319-B6F9-4B76-952B-42BB50E4C585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E92C699-D858-4264-95B1-7975518C62AB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alog.ru/rn77/taxation/taxes/ndfl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908720"/>
            <a:ext cx="7416824" cy="2736304"/>
          </a:xfrm>
        </p:spPr>
        <p:txBody>
          <a:bodyPr/>
          <a:lstStyle/>
          <a:p>
            <a:r>
              <a:rPr lang="ru-RU" b="0" dirty="0"/>
              <a:t>Н</a:t>
            </a:r>
            <a:r>
              <a:rPr lang="ru-RU" dirty="0" smtClean="0"/>
              <a:t>алог </a:t>
            </a:r>
            <a:r>
              <a:rPr lang="ru-RU" dirty="0" smtClean="0"/>
              <a:t>на доход физических лиц (НДФЛ)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Крылова Ю.В.</a:t>
            </a:r>
          </a:p>
          <a:p>
            <a:pPr algn="r"/>
            <a:r>
              <a:rPr lang="ru-RU" dirty="0"/>
              <a:t>п</a:t>
            </a:r>
            <a:r>
              <a:rPr lang="ru-RU" dirty="0" smtClean="0"/>
              <a:t>реподаватель математики</a:t>
            </a:r>
          </a:p>
          <a:p>
            <a:pPr algn="r"/>
            <a:r>
              <a:rPr lang="ru-RU" dirty="0" smtClean="0"/>
              <a:t>ФГКОУ «МКК </a:t>
            </a:r>
            <a:r>
              <a:rPr lang="ru-RU" dirty="0" smtClean="0"/>
              <a:t>«Пансион воспитанниц МО РФ»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27050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7467600" cy="1143000"/>
          </a:xfrm>
        </p:spPr>
        <p:txBody>
          <a:bodyPr/>
          <a:lstStyle/>
          <a:p>
            <a:pPr algn="ctr"/>
            <a:r>
              <a:rPr lang="ru-RU" dirty="0" smtClean="0"/>
              <a:t>Задачи на расчет подоходного налога(НДФЛ)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1124744"/>
            <a:ext cx="8712968" cy="5616624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Задача4</a:t>
            </a:r>
            <a:endParaRPr lang="ru-RU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ru-RU" sz="2700" dirty="0" smtClean="0"/>
              <a:t>Семья из </a:t>
            </a:r>
            <a:r>
              <a:rPr lang="ru-RU" sz="2700" dirty="0" smtClean="0"/>
              <a:t>4-х </a:t>
            </a:r>
            <a:r>
              <a:rPr lang="ru-RU" sz="2700" dirty="0" smtClean="0"/>
              <a:t>человек имеет ежемесячный доход:</a:t>
            </a:r>
          </a:p>
          <a:p>
            <a:pPr marL="0" indent="0">
              <a:buNone/>
            </a:pPr>
            <a:r>
              <a:rPr lang="ru-RU" sz="2700" dirty="0" smtClean="0"/>
              <a:t>бабушка – пенсию 12000 руб.;</a:t>
            </a:r>
          </a:p>
          <a:p>
            <a:pPr marL="0" indent="0">
              <a:buNone/>
            </a:pPr>
            <a:r>
              <a:rPr lang="ru-RU" sz="2700" dirty="0" smtClean="0"/>
              <a:t>папа – зарплату 87 000 руб.;</a:t>
            </a:r>
          </a:p>
          <a:p>
            <a:pPr marL="0" indent="0">
              <a:buNone/>
            </a:pPr>
            <a:r>
              <a:rPr lang="ru-RU" sz="2700" dirty="0" smtClean="0"/>
              <a:t>мама – зарплату  54 000 руб.;</a:t>
            </a:r>
          </a:p>
          <a:p>
            <a:pPr marL="0" indent="0">
              <a:buNone/>
            </a:pPr>
            <a:r>
              <a:rPr lang="ru-RU" sz="2700" dirty="0" smtClean="0"/>
              <a:t>дочь – стипендию 3000 руб.;</a:t>
            </a:r>
          </a:p>
          <a:p>
            <a:pPr marL="0" indent="0">
              <a:buNone/>
            </a:pPr>
            <a:r>
              <a:rPr lang="ru-RU" sz="2700" dirty="0" smtClean="0"/>
              <a:t>доход от сдачи в аренду бабушкиной квартиры составляет    35 000 руб.</a:t>
            </a:r>
          </a:p>
          <a:p>
            <a:pPr marL="0" indent="0">
              <a:buNone/>
            </a:pPr>
            <a:r>
              <a:rPr lang="ru-RU" sz="2700" dirty="0" smtClean="0"/>
              <a:t>Вычислите, какую сумму налога заплатит эта семья за год?</a:t>
            </a:r>
          </a:p>
          <a:p>
            <a:pPr marL="0" indent="0">
              <a:buNone/>
            </a:pPr>
            <a:r>
              <a:rPr lang="ru-RU" sz="2700" b="1" dirty="0" smtClean="0"/>
              <a:t>Решение</a:t>
            </a:r>
            <a:r>
              <a:rPr lang="ru-RU" sz="2700" b="1" dirty="0"/>
              <a:t>:</a:t>
            </a:r>
            <a:r>
              <a:rPr lang="ru-RU" sz="2700" dirty="0"/>
              <a:t> </a:t>
            </a:r>
            <a:endParaRPr lang="ru-RU" sz="2700" dirty="0" smtClean="0"/>
          </a:p>
          <a:p>
            <a:pPr marL="0" indent="0">
              <a:buNone/>
            </a:pPr>
            <a:r>
              <a:rPr lang="ru-RU" sz="2700" dirty="0" smtClean="0"/>
              <a:t>Бабушка – пенсионерка  и дочь – студентка подоходный налог не платят. </a:t>
            </a:r>
          </a:p>
          <a:p>
            <a:pPr marL="0" indent="0">
              <a:buNone/>
            </a:pPr>
            <a:r>
              <a:rPr lang="ru-RU" sz="2700" dirty="0" smtClean="0"/>
              <a:t>Папа и мама платят 13% налога:</a:t>
            </a:r>
          </a:p>
          <a:p>
            <a:pPr marL="0" indent="0">
              <a:buNone/>
            </a:pPr>
            <a:r>
              <a:rPr lang="ru-RU" sz="2700" dirty="0" smtClean="0"/>
              <a:t>87 000 </a:t>
            </a:r>
            <a:r>
              <a:rPr lang="ru-RU" sz="2700" dirty="0"/>
              <a:t>∙ </a:t>
            </a:r>
            <a:r>
              <a:rPr lang="ru-RU" sz="2700" dirty="0" smtClean="0"/>
              <a:t>0,13</a:t>
            </a:r>
            <a:r>
              <a:rPr lang="ru-RU" sz="2700" dirty="0"/>
              <a:t> ∙ </a:t>
            </a:r>
            <a:r>
              <a:rPr lang="ru-RU" sz="2700" dirty="0" smtClean="0"/>
              <a:t>12 = 135 720 руб. и </a:t>
            </a:r>
            <a:r>
              <a:rPr lang="ru-RU" sz="2700" dirty="0"/>
              <a:t>54 000 ∙ 0,13 ∙ </a:t>
            </a:r>
            <a:r>
              <a:rPr lang="ru-RU" sz="2700" dirty="0" smtClean="0"/>
              <a:t>12 = 84 240 руб. </a:t>
            </a:r>
          </a:p>
          <a:p>
            <a:pPr marL="0" indent="0">
              <a:buNone/>
            </a:pPr>
            <a:r>
              <a:rPr lang="ru-RU" sz="2700" dirty="0" smtClean="0"/>
              <a:t>За сдачу квартиры в аренду налог – 13%:</a:t>
            </a:r>
          </a:p>
          <a:p>
            <a:pPr marL="0" indent="0">
              <a:buNone/>
            </a:pPr>
            <a:r>
              <a:rPr lang="ru-RU" sz="2700" dirty="0" smtClean="0"/>
              <a:t>35 000</a:t>
            </a:r>
            <a:r>
              <a:rPr lang="ru-RU" sz="2700" dirty="0"/>
              <a:t> ∙ 0,13 ∙ 12 </a:t>
            </a:r>
            <a:r>
              <a:rPr lang="ru-RU" sz="2700" dirty="0" smtClean="0"/>
              <a:t> = 54 600 руб.</a:t>
            </a:r>
          </a:p>
          <a:p>
            <a:pPr marL="0" indent="0">
              <a:buNone/>
            </a:pPr>
            <a:r>
              <a:rPr lang="ru-RU" sz="2700" dirty="0" smtClean="0"/>
              <a:t>Итого за год эта семья уплатит: 135 720 + 84 240 + 54 600 = 274 560 руб.</a:t>
            </a:r>
          </a:p>
          <a:p>
            <a:pPr marL="0" indent="0">
              <a:buNone/>
            </a:pPr>
            <a:r>
              <a:rPr lang="ru-RU" sz="2700" b="1" dirty="0" smtClean="0"/>
              <a:t>Ответ:  </a:t>
            </a:r>
            <a:r>
              <a:rPr lang="ru-RU" sz="2700" dirty="0" smtClean="0"/>
              <a:t>274 560 </a:t>
            </a:r>
            <a:r>
              <a:rPr lang="ru-RU" sz="2700" dirty="0"/>
              <a:t>руб.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907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Задачи для самостоятельного решения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1340768"/>
            <a:ext cx="8424936" cy="5133184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Задача 1</a:t>
            </a:r>
          </a:p>
          <a:p>
            <a:pPr marL="0" indent="0" algn="just">
              <a:buNone/>
            </a:pPr>
            <a:r>
              <a:rPr lang="ru-RU" dirty="0" smtClean="0"/>
              <a:t>Какую сумму </a:t>
            </a:r>
            <a:r>
              <a:rPr lang="ru-RU" dirty="0"/>
              <a:t>налога </a:t>
            </a:r>
            <a:r>
              <a:rPr lang="ru-RU" dirty="0" smtClean="0"/>
              <a:t>заплатит </a:t>
            </a:r>
            <a:r>
              <a:rPr lang="ru-RU" dirty="0"/>
              <a:t>работник </a:t>
            </a:r>
            <a:r>
              <a:rPr lang="ru-RU" dirty="0" smtClean="0"/>
              <a:t>Петров за </a:t>
            </a:r>
            <a:r>
              <a:rPr lang="ru-RU" dirty="0"/>
              <a:t>полгода </a:t>
            </a:r>
            <a:r>
              <a:rPr lang="ru-RU" dirty="0" smtClean="0"/>
              <a:t>, </a:t>
            </a:r>
            <a:r>
              <a:rPr lang="ru-RU" dirty="0"/>
              <a:t>если его заработная плата составляет 61 000 руб.?</a:t>
            </a:r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Задача 2</a:t>
            </a:r>
          </a:p>
          <a:p>
            <a:pPr marL="0" indent="0" algn="just">
              <a:buNone/>
            </a:pPr>
            <a:r>
              <a:rPr lang="ru-RU" dirty="0"/>
              <a:t>Какую премию надо выписать отделу из 7 человек, чтобы каждый получил на руки вознаграждение по </a:t>
            </a:r>
            <a:r>
              <a:rPr lang="ru-RU" dirty="0" smtClean="0"/>
              <a:t>   15 </a:t>
            </a:r>
            <a:r>
              <a:rPr lang="ru-RU" dirty="0"/>
              <a:t>000 руб.?</a:t>
            </a:r>
            <a:endParaRPr lang="ru-RU" dirty="0"/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Задача 3</a:t>
            </a:r>
          </a:p>
          <a:p>
            <a:pPr marL="0" indent="0" algn="just">
              <a:buNone/>
            </a:pPr>
            <a:r>
              <a:rPr lang="ru-RU" dirty="0"/>
              <a:t>Кто больше налогов заплатит </a:t>
            </a:r>
            <a:r>
              <a:rPr lang="ru-RU" dirty="0" smtClean="0"/>
              <a:t>по итогам года </a:t>
            </a:r>
            <a:r>
              <a:rPr lang="ru-RU" dirty="0"/>
              <a:t>и на сколько, если Иван Иванович, работающий пенсионер, получает зарплату 24 000 руб. и пенсию 10 200 руб., а </a:t>
            </a:r>
            <a:r>
              <a:rPr lang="ru-RU" dirty="0" smtClean="0"/>
              <a:t>пенсионер Олег Борисович, </a:t>
            </a:r>
            <a:r>
              <a:rPr lang="ru-RU" dirty="0"/>
              <a:t>продал двухкомнатную квартиру, собственником которой является 2,5 года, за 8 200 000 руб</a:t>
            </a:r>
            <a:r>
              <a:rPr lang="ru-RU" dirty="0" smtClean="0"/>
              <a:t>. и получает пенсию 9 000 руб.?</a:t>
            </a:r>
            <a:endParaRPr lang="ru-RU" dirty="0"/>
          </a:p>
          <a:p>
            <a:pPr marL="0" indent="0">
              <a:buNone/>
            </a:pPr>
            <a:endParaRPr lang="ru-RU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002199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Ответы: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Задача </a:t>
            </a:r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1</a:t>
            </a:r>
          </a:p>
          <a:p>
            <a:pPr marL="0" indent="0">
              <a:buNone/>
            </a:pPr>
            <a:r>
              <a:rPr lang="ru-RU" dirty="0"/>
              <a:t>47 580 </a:t>
            </a:r>
            <a:r>
              <a:rPr lang="ru-RU" dirty="0" smtClean="0"/>
              <a:t>руб.</a:t>
            </a:r>
            <a:endParaRPr lang="ru-RU" dirty="0"/>
          </a:p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Задача </a:t>
            </a:r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2</a:t>
            </a:r>
          </a:p>
          <a:p>
            <a:pPr marL="0" indent="0">
              <a:buNone/>
            </a:pPr>
            <a:r>
              <a:rPr lang="ru-RU" dirty="0" smtClean="0"/>
              <a:t>120 689 руб. 66 копеек</a:t>
            </a:r>
            <a:endParaRPr lang="ru-RU" dirty="0"/>
          </a:p>
          <a:p>
            <a:r>
              <a:rPr lang="ru-RU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Задача 3</a:t>
            </a:r>
          </a:p>
          <a:p>
            <a:pPr marL="0" indent="0">
              <a:buNone/>
            </a:pPr>
            <a:r>
              <a:rPr lang="ru-RU" dirty="0" smtClean="0"/>
              <a:t>Олег Борисович на 1 028 560 руб</a:t>
            </a:r>
            <a:r>
              <a:rPr lang="ru-RU" dirty="0"/>
              <a:t>.?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4711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Ресурсы: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https://www.nalog.ru/rn77/taxation/taxes/ndfl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416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/>
              <a:t>НДФЛ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u-RU" dirty="0" smtClean="0"/>
              <a:t>Налог на доходы физических лиц (НДФЛ) — основной вид прямых налогов. Исчисляется в процентах от совокупного дохода физических лиц за вычетом документально подтверждённых расходов, в соответствии с действующим законодательством.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41217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4638"/>
            <a:ext cx="7313240" cy="193022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Плательщиками налога на доходы физических лиц являются физические лица, для целей налогообложения подразделяемые на две группы: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67544" y="2420888"/>
            <a:ext cx="7632848" cy="4053064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/>
              <a:t>лица, являющиеся налоговыми резидентами Российской Федерации (фактически находящиеся на территории России не менее 183 календарных дней в течение 12 следующих подряд месяцев);</a:t>
            </a:r>
          </a:p>
          <a:p>
            <a:pPr algn="just"/>
            <a:r>
              <a:rPr lang="ru-RU" dirty="0" smtClean="0"/>
              <a:t>лица, не являющиеся налоговыми резидентами Российской Федерации, в случае получения дохода на территории России.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9663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8640960" cy="1228998"/>
          </a:xfrm>
        </p:spPr>
        <p:txBody>
          <a:bodyPr/>
          <a:lstStyle/>
          <a:p>
            <a:r>
              <a:rPr lang="ru-RU" dirty="0" smtClean="0">
                <a:effectLst/>
              </a:rPr>
              <a:t>Доходы, облагаемые НДФЛ</a:t>
            </a:r>
            <a:r>
              <a:rPr lang="ru-RU" dirty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                                             (ст.217 </a:t>
            </a:r>
            <a:r>
              <a:rPr lang="ru-RU" dirty="0"/>
              <a:t>НК </a:t>
            </a:r>
            <a:r>
              <a:rPr lang="ru-RU" dirty="0" smtClean="0"/>
              <a:t>РФ)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just"/>
            <a:r>
              <a:rPr lang="ru-RU" dirty="0" smtClean="0">
                <a:effectLst/>
              </a:rPr>
              <a:t>от продажи имущества, находившегося в собственности менее 3 лет;</a:t>
            </a:r>
          </a:p>
          <a:p>
            <a:pPr algn="just"/>
            <a:r>
              <a:rPr lang="ru-RU" dirty="0" smtClean="0">
                <a:effectLst/>
              </a:rPr>
              <a:t>от сдачи имущества в аренду;</a:t>
            </a:r>
          </a:p>
          <a:p>
            <a:pPr algn="just"/>
            <a:r>
              <a:rPr lang="ru-RU" dirty="0" smtClean="0">
                <a:effectLst/>
              </a:rPr>
              <a:t>доходы от источников за пределами Российской Федерации;</a:t>
            </a:r>
          </a:p>
          <a:p>
            <a:pPr algn="just"/>
            <a:r>
              <a:rPr lang="ru-RU" dirty="0" smtClean="0">
                <a:effectLst/>
              </a:rPr>
              <a:t>доходы в виде разного рода выигрышей; </a:t>
            </a:r>
          </a:p>
          <a:p>
            <a:pPr algn="just"/>
            <a:r>
              <a:rPr lang="ru-RU" dirty="0" smtClean="0">
                <a:effectLst/>
              </a:rPr>
              <a:t>иные доходы.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082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640960" cy="1138138"/>
          </a:xfrm>
        </p:spPr>
        <p:txBody>
          <a:bodyPr>
            <a:normAutofit/>
          </a:bodyPr>
          <a:lstStyle/>
          <a:p>
            <a:r>
              <a:rPr lang="ru-RU" dirty="0" smtClean="0">
                <a:effectLst/>
              </a:rPr>
              <a:t>Доходы, не облагаемые НДФЛ </a:t>
            </a:r>
            <a:br>
              <a:rPr lang="ru-RU" dirty="0" smtClean="0">
                <a:effectLst/>
              </a:rPr>
            </a:br>
            <a:r>
              <a:rPr lang="ru-RU" dirty="0"/>
              <a:t> </a:t>
            </a:r>
            <a:r>
              <a:rPr lang="ru-RU" dirty="0" smtClean="0"/>
              <a:t>                                                   (</a:t>
            </a:r>
            <a:r>
              <a:rPr lang="ru-RU" dirty="0"/>
              <a:t>ст.217 НК РФ) 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>
                <a:effectLst/>
              </a:rPr>
              <a:t>доходы от продажи имущества, находившегося в собственности более трех лет;</a:t>
            </a:r>
          </a:p>
          <a:p>
            <a:pPr algn="just"/>
            <a:r>
              <a:rPr lang="ru-RU" dirty="0" smtClean="0">
                <a:effectLst/>
              </a:rPr>
              <a:t>доходы, полученные в порядке наследования;</a:t>
            </a:r>
          </a:p>
          <a:p>
            <a:pPr algn="just"/>
            <a:r>
              <a:rPr lang="ru-RU" dirty="0" smtClean="0">
                <a:effectLst/>
              </a:rPr>
              <a:t>доходы, полученные по договору дарения от члена семьи и (или) близкого родственника в соответствии с Семейным кодексом Российской Федерации (от супруга, родителей и детей, в том числе усыновителей и усыновленных, дедушки, бабушки и внуков, полнородных и </a:t>
            </a:r>
            <a:r>
              <a:rPr lang="ru-RU" dirty="0" err="1" smtClean="0">
                <a:effectLst/>
              </a:rPr>
              <a:t>неполнородных</a:t>
            </a:r>
            <a:r>
              <a:rPr lang="ru-RU" dirty="0" smtClean="0">
                <a:effectLst/>
              </a:rPr>
              <a:t> (имеющих общих отца или мать) братьев и сестер);</a:t>
            </a:r>
          </a:p>
          <a:p>
            <a:pPr algn="just"/>
            <a:r>
              <a:rPr lang="ru-RU" dirty="0" smtClean="0">
                <a:effectLst/>
              </a:rPr>
              <a:t>иные доходы.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333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363272" cy="634082"/>
          </a:xfrm>
        </p:spPr>
        <p:txBody>
          <a:bodyPr/>
          <a:lstStyle/>
          <a:p>
            <a:pPr algn="ctr"/>
            <a:r>
              <a:rPr lang="ru-RU" dirty="0" smtClean="0"/>
              <a:t>Ставка </a:t>
            </a:r>
            <a:r>
              <a:rPr lang="ru-RU" dirty="0"/>
              <a:t>налога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980728"/>
            <a:ext cx="8208912" cy="5760640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ru-RU" sz="2600" dirty="0"/>
              <a:t>Налоговым кодексом Российской Федерации по налогу на доходы физических лиц предусмотрено пять налоговых ставок. Различные налоговые ставки установлены как в отношении видов доходов, так и в отношении категорий налогоплательщиков.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9%</a:t>
            </a:r>
          </a:p>
          <a:p>
            <a:pPr algn="just">
              <a:buFont typeface="Wingdings" pitchFamily="2" charset="2"/>
              <a:buChar char="Ø"/>
            </a:pPr>
            <a:r>
              <a:rPr lang="ru-RU" b="1" dirty="0" smtClean="0"/>
              <a:t>13%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15%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30%</a:t>
            </a:r>
          </a:p>
          <a:p>
            <a:pPr algn="just">
              <a:buFont typeface="Wingdings" pitchFamily="2" charset="2"/>
              <a:buChar char="Ø"/>
            </a:pPr>
            <a:r>
              <a:rPr lang="ru-RU" dirty="0" smtClean="0"/>
              <a:t>35%</a:t>
            </a:r>
          </a:p>
          <a:p>
            <a:pPr marL="0" indent="0" algn="just">
              <a:buNone/>
            </a:pPr>
            <a:endParaRPr lang="ru-RU" dirty="0" smtClean="0"/>
          </a:p>
          <a:p>
            <a:pPr marL="0" indent="0" algn="just">
              <a:buNone/>
            </a:pPr>
            <a:r>
              <a:rPr lang="ru-RU" sz="2600" dirty="0"/>
              <a:t>Если физическое лицо является налоговым резидентом РФ, большинство его доходов будет облагаться по налоговой ставке в размере </a:t>
            </a:r>
            <a:r>
              <a:rPr lang="ru-RU" sz="2600" b="1" dirty="0"/>
              <a:t>13%. </a:t>
            </a:r>
            <a:r>
              <a:rPr lang="ru-RU" sz="2600" dirty="0"/>
              <a:t>К таким доходам, например, относится заработная плата, вознаграждения по гражданско-правовым договорам, доходы от продажи имущества, а также некоторые иные доходы.</a:t>
            </a:r>
          </a:p>
        </p:txBody>
      </p:sp>
    </p:spTree>
    <p:extLst>
      <p:ext uri="{BB962C8B-B14F-4D97-AF65-F5344CB8AC3E}">
        <p14:creationId xmlns:p14="http://schemas.microsoft.com/office/powerpoint/2010/main" val="270472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7467600" cy="1143000"/>
          </a:xfrm>
        </p:spPr>
        <p:txBody>
          <a:bodyPr/>
          <a:lstStyle/>
          <a:p>
            <a:pPr algn="ctr"/>
            <a:r>
              <a:rPr lang="ru-RU" dirty="0" smtClean="0"/>
              <a:t>Задачи на расчет подоходного налога(НДФЛ)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363272" cy="5061176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Задача1</a:t>
            </a:r>
          </a:p>
          <a:p>
            <a:pPr marL="0" indent="0">
              <a:buNone/>
            </a:pPr>
            <a:r>
              <a:rPr lang="ru-RU" dirty="0"/>
              <a:t>Зарплата работника составляет </a:t>
            </a:r>
            <a:r>
              <a:rPr lang="ru-RU" dirty="0" smtClean="0"/>
              <a:t>70 </a:t>
            </a:r>
            <a:r>
              <a:rPr lang="ru-RU" dirty="0"/>
              <a:t>000 </a:t>
            </a:r>
            <a:r>
              <a:rPr lang="ru-RU" dirty="0" smtClean="0"/>
              <a:t>руб. Сколько</a:t>
            </a:r>
            <a:endParaRPr lang="ru-RU" dirty="0"/>
          </a:p>
          <a:p>
            <a:pPr marL="0" indent="0">
              <a:buNone/>
            </a:pPr>
            <a:r>
              <a:rPr lang="ru-RU" dirty="0"/>
              <a:t>рублей останется после уплаты налога?</a:t>
            </a:r>
          </a:p>
          <a:p>
            <a:pPr marL="0" indent="0">
              <a:buNone/>
            </a:pPr>
            <a:r>
              <a:rPr lang="ru-RU" b="1" dirty="0"/>
              <a:t>Решение:</a:t>
            </a:r>
            <a:r>
              <a:rPr lang="ru-RU" dirty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dirty="0"/>
              <a:t>Н</a:t>
            </a:r>
            <a:r>
              <a:rPr lang="ru-RU" dirty="0" smtClean="0"/>
              <a:t>алог </a:t>
            </a:r>
            <a:r>
              <a:rPr lang="ru-RU" dirty="0"/>
              <a:t>на доходы  </a:t>
            </a:r>
            <a:r>
              <a:rPr lang="ru-RU" dirty="0" smtClean="0"/>
              <a:t>- 13</a:t>
            </a:r>
            <a:r>
              <a:rPr lang="ru-RU" dirty="0"/>
              <a:t>%.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У </a:t>
            </a:r>
            <a:r>
              <a:rPr lang="ru-RU" dirty="0"/>
              <a:t>работника останется </a:t>
            </a:r>
            <a:r>
              <a:rPr lang="ru-RU" dirty="0" smtClean="0"/>
              <a:t>(100% - 13%) 87</a:t>
            </a:r>
            <a:r>
              <a:rPr lang="ru-RU" dirty="0"/>
              <a:t>% зарплаты или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70 000 ∙ 0,87 =</a:t>
            </a:r>
            <a:r>
              <a:rPr lang="ru-RU" dirty="0"/>
              <a:t>60 900 руб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b="1" dirty="0" smtClean="0"/>
              <a:t>Ответ:  </a:t>
            </a:r>
            <a:r>
              <a:rPr lang="ru-RU" dirty="0" smtClean="0"/>
              <a:t>60 900 </a:t>
            </a:r>
            <a:r>
              <a:rPr lang="ru-RU" dirty="0"/>
              <a:t>руб.</a:t>
            </a:r>
          </a:p>
        </p:txBody>
      </p:sp>
    </p:spTree>
    <p:extLst>
      <p:ext uri="{BB962C8B-B14F-4D97-AF65-F5344CB8AC3E}">
        <p14:creationId xmlns:p14="http://schemas.microsoft.com/office/powerpoint/2010/main" val="164387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7467600" cy="1143000"/>
          </a:xfrm>
        </p:spPr>
        <p:txBody>
          <a:bodyPr/>
          <a:lstStyle/>
          <a:p>
            <a:pPr algn="ctr"/>
            <a:r>
              <a:rPr lang="ru-RU" dirty="0" smtClean="0"/>
              <a:t>Задачи на расчет подоходного налога(НДФЛ)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412776"/>
            <a:ext cx="8147248" cy="5061176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Задача2</a:t>
            </a:r>
          </a:p>
          <a:p>
            <a:pPr marL="0" indent="0" algn="just">
              <a:buNone/>
            </a:pPr>
            <a:r>
              <a:rPr lang="ru-RU" dirty="0"/>
              <a:t>Какую </a:t>
            </a:r>
            <a:r>
              <a:rPr lang="ru-RU" dirty="0" smtClean="0"/>
              <a:t>премию </a:t>
            </a:r>
            <a:r>
              <a:rPr lang="ru-RU" dirty="0"/>
              <a:t>необходимо начислить работнику, чтобы после уплаты </a:t>
            </a:r>
            <a:r>
              <a:rPr lang="ru-RU" dirty="0" smtClean="0"/>
              <a:t>13% налога </a:t>
            </a:r>
            <a:r>
              <a:rPr lang="ru-RU" dirty="0"/>
              <a:t>он </a:t>
            </a:r>
            <a:r>
              <a:rPr lang="ru-RU" dirty="0" smtClean="0"/>
              <a:t>получил на руки   20 </a:t>
            </a:r>
            <a:r>
              <a:rPr lang="ru-RU" dirty="0"/>
              <a:t>000 руб</a:t>
            </a:r>
            <a:r>
              <a:rPr lang="ru-RU" dirty="0" smtClean="0"/>
              <a:t>.?</a:t>
            </a:r>
            <a:endParaRPr lang="ru-RU" dirty="0"/>
          </a:p>
          <a:p>
            <a:pPr marL="0" indent="0" algn="just">
              <a:buNone/>
            </a:pPr>
            <a:r>
              <a:rPr lang="ru-RU" b="1" dirty="0"/>
              <a:t>Решение:</a:t>
            </a:r>
            <a:r>
              <a:rPr lang="ru-RU" dirty="0"/>
              <a:t>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/>
              <a:t>необходимо начислить </a:t>
            </a:r>
            <a:r>
              <a:rPr lang="ru-RU" dirty="0" smtClean="0"/>
              <a:t>20 </a:t>
            </a:r>
            <a:r>
              <a:rPr lang="ru-RU" dirty="0"/>
              <a:t>000 : 0,87 ≈ </a:t>
            </a:r>
            <a:r>
              <a:rPr lang="ru-RU" dirty="0" smtClean="0"/>
              <a:t>23000 руб</a:t>
            </a:r>
            <a:r>
              <a:rPr lang="ru-RU" dirty="0"/>
              <a:t>., тогда работник </a:t>
            </a:r>
            <a:r>
              <a:rPr lang="ru-RU" dirty="0" smtClean="0"/>
              <a:t>получит  20 010 руб.</a:t>
            </a:r>
          </a:p>
          <a:p>
            <a:pPr marL="0" indent="0" algn="just">
              <a:buNone/>
            </a:pPr>
            <a:r>
              <a:rPr lang="ru-RU" b="1" dirty="0" smtClean="0"/>
              <a:t>Ответ:  </a:t>
            </a:r>
            <a:r>
              <a:rPr lang="ru-RU" dirty="0" smtClean="0"/>
              <a:t>23 000 руб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4129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7467600" cy="1143000"/>
          </a:xfrm>
        </p:spPr>
        <p:txBody>
          <a:bodyPr/>
          <a:lstStyle/>
          <a:p>
            <a:pPr algn="ctr"/>
            <a:r>
              <a:rPr lang="ru-RU" dirty="0" smtClean="0"/>
              <a:t>Задачи на расчет подоходного налога(НДФЛ)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340768"/>
            <a:ext cx="8219256" cy="5133184"/>
          </a:xfrm>
        </p:spPr>
        <p:txBody>
          <a:bodyPr/>
          <a:lstStyle/>
          <a:p>
            <a:r>
              <a:rPr lang="ru-RU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Задача3</a:t>
            </a:r>
          </a:p>
          <a:p>
            <a:pPr marL="0" indent="0" algn="just">
              <a:buNone/>
            </a:pPr>
            <a:r>
              <a:rPr lang="ru-RU" dirty="0"/>
              <a:t>После уплаты </a:t>
            </a:r>
            <a:r>
              <a:rPr lang="ru-RU" dirty="0" smtClean="0"/>
              <a:t>налога </a:t>
            </a:r>
            <a:r>
              <a:rPr lang="ru-RU" dirty="0"/>
              <a:t>на доходы работник получил </a:t>
            </a:r>
            <a:r>
              <a:rPr lang="ru-RU" dirty="0" smtClean="0"/>
              <a:t>    39 150 </a:t>
            </a:r>
            <a:r>
              <a:rPr lang="ru-RU" dirty="0"/>
              <a:t>руб. </a:t>
            </a:r>
            <a:r>
              <a:rPr lang="ru-RU" dirty="0" smtClean="0"/>
              <a:t>Какова зарплата </a:t>
            </a:r>
            <a:r>
              <a:rPr lang="ru-RU" dirty="0"/>
              <a:t>работника</a:t>
            </a:r>
            <a:r>
              <a:rPr lang="ru-RU" dirty="0" smtClean="0"/>
              <a:t>?</a:t>
            </a:r>
          </a:p>
          <a:p>
            <a:pPr marL="0" indent="0" algn="just">
              <a:buNone/>
            </a:pPr>
            <a:r>
              <a:rPr lang="ru-RU" b="1" dirty="0" smtClean="0"/>
              <a:t>Решение</a:t>
            </a:r>
            <a:r>
              <a:rPr lang="ru-RU" b="1" dirty="0"/>
              <a:t>:</a:t>
            </a:r>
            <a:r>
              <a:rPr lang="ru-RU" dirty="0"/>
              <a:t>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/>
              <a:t>Н</a:t>
            </a:r>
            <a:r>
              <a:rPr lang="ru-RU" dirty="0" smtClean="0"/>
              <a:t>алог </a:t>
            </a:r>
            <a:r>
              <a:rPr lang="ru-RU" dirty="0"/>
              <a:t>на доходы  </a:t>
            </a:r>
            <a:r>
              <a:rPr lang="ru-RU" dirty="0" smtClean="0"/>
              <a:t>- 13</a:t>
            </a:r>
            <a:r>
              <a:rPr lang="ru-RU" dirty="0"/>
              <a:t>%. </a:t>
            </a:r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Работнику </a:t>
            </a:r>
            <a:r>
              <a:rPr lang="ru-RU" dirty="0"/>
              <a:t>было начислено </a:t>
            </a:r>
            <a:r>
              <a:rPr lang="ru-RU" dirty="0" smtClean="0"/>
              <a:t>39 150 </a:t>
            </a:r>
            <a:r>
              <a:rPr lang="ru-RU" dirty="0"/>
              <a:t>: 0,87 = </a:t>
            </a:r>
            <a:r>
              <a:rPr lang="ru-RU" dirty="0" smtClean="0"/>
              <a:t>45 </a:t>
            </a:r>
            <a:r>
              <a:rPr lang="ru-RU" dirty="0"/>
              <a:t>000 </a:t>
            </a:r>
            <a:r>
              <a:rPr lang="ru-RU" dirty="0" smtClean="0"/>
              <a:t>руб.</a:t>
            </a:r>
          </a:p>
          <a:p>
            <a:pPr marL="0" indent="0" algn="just">
              <a:buNone/>
            </a:pPr>
            <a:r>
              <a:rPr lang="ru-RU" b="1" dirty="0" smtClean="0"/>
              <a:t>Ответ:  </a:t>
            </a:r>
            <a:r>
              <a:rPr lang="ru-RU" dirty="0" smtClean="0"/>
              <a:t>45 000руб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4129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268</TotalTime>
  <Words>779</Words>
  <Application>Microsoft Office PowerPoint</Application>
  <PresentationFormat>Экран (4:3)</PresentationFormat>
  <Paragraphs>84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Эркер</vt:lpstr>
      <vt:lpstr>Налог на доход физических лиц (НДФЛ) </vt:lpstr>
      <vt:lpstr>НДФЛ</vt:lpstr>
      <vt:lpstr>Плательщиками налога на доходы физических лиц являются физические лица, для целей налогообложения подразделяемые на две группы:</vt:lpstr>
      <vt:lpstr>Доходы, облагаемые НДФЛ                                                     (ст.217 НК РФ) </vt:lpstr>
      <vt:lpstr>Доходы, не облагаемые НДФЛ                                                      (ст.217 НК РФ) </vt:lpstr>
      <vt:lpstr>Ставка налога</vt:lpstr>
      <vt:lpstr>Задачи на расчет подоходного налога(НДФЛ)</vt:lpstr>
      <vt:lpstr>Задачи на расчет подоходного налога(НДФЛ)</vt:lpstr>
      <vt:lpstr>Задачи на расчет подоходного налога(НДФЛ)</vt:lpstr>
      <vt:lpstr>Задачи на расчет подоходного налога(НДФЛ)</vt:lpstr>
      <vt:lpstr>Задачи для самостоятельного решения</vt:lpstr>
      <vt:lpstr>Ответы:</vt:lpstr>
      <vt:lpstr>Ресурсы: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Задачи на НДФЛ</dc:title>
  <dc:creator>Mvid</dc:creator>
  <cp:lastModifiedBy>Крылова Юлия Валерьевна</cp:lastModifiedBy>
  <cp:revision>17</cp:revision>
  <dcterms:created xsi:type="dcterms:W3CDTF">2016-12-13T21:09:02Z</dcterms:created>
  <dcterms:modified xsi:type="dcterms:W3CDTF">2016-12-14T10:41:51Z</dcterms:modified>
</cp:coreProperties>
</file>